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95" r:id="rId3"/>
    <p:sldId id="312" r:id="rId4"/>
    <p:sldId id="258" r:id="rId5"/>
    <p:sldId id="271" r:id="rId6"/>
    <p:sldId id="309" r:id="rId7"/>
    <p:sldId id="310" r:id="rId8"/>
    <p:sldId id="264" r:id="rId9"/>
    <p:sldId id="317" r:id="rId10"/>
    <p:sldId id="319" r:id="rId11"/>
    <p:sldId id="348" r:id="rId12"/>
    <p:sldId id="347" r:id="rId13"/>
    <p:sldId id="321" r:id="rId14"/>
    <p:sldId id="318" r:id="rId15"/>
    <p:sldId id="320" r:id="rId16"/>
    <p:sldId id="266" r:id="rId17"/>
    <p:sldId id="296" r:id="rId18"/>
    <p:sldId id="316" r:id="rId19"/>
    <p:sldId id="301" r:id="rId20"/>
    <p:sldId id="302" r:id="rId21"/>
    <p:sldId id="303" r:id="rId22"/>
    <p:sldId id="294" r:id="rId23"/>
    <p:sldId id="304" r:id="rId24"/>
    <p:sldId id="298" r:id="rId25"/>
    <p:sldId id="299" r:id="rId26"/>
    <p:sldId id="300" r:id="rId27"/>
    <p:sldId id="282" r:id="rId28"/>
    <p:sldId id="283" r:id="rId29"/>
    <p:sldId id="267" r:id="rId30"/>
    <p:sldId id="292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06" r:id="rId44"/>
    <p:sldId id="311" r:id="rId45"/>
    <p:sldId id="293" r:id="rId46"/>
    <p:sldId id="26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6247" autoAdjust="0"/>
  </p:normalViewPr>
  <p:slideViewPr>
    <p:cSldViewPr snapToGrid="0">
      <p:cViewPr varScale="1">
        <p:scale>
          <a:sx n="95" d="100"/>
          <a:sy n="95" d="100"/>
        </p:scale>
        <p:origin x="1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96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E3D0F2-DD0C-E8F2-A7B3-24BE575C43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2E10D-0959-09D1-C95A-2EA1D6D2ED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C352C-89E2-498B-83A6-E0E7B16B13C3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BBD46-BB55-164A-6378-9C84777AEF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1A1B-2351-3C9B-68EC-D6D53DCFCA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8551-B5CE-49AB-8DB1-BD776D632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71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8F99-44FC-4D42-B075-DEA925A03AE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89D85-4D35-4AAC-B517-08E9B1011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7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2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B21B5-ADA1-165D-2F4C-717C7502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7E48A-3528-EA82-ACF5-E666CD288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ACF84-C9CF-6E48-8E35-82B45DAA1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E8BD-5AEE-3BEA-FF72-C91C76880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8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3666-C942-5330-8761-7FBAFE21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38398-34D2-FCCD-217F-07E072D6E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CE284-5505-C260-660C-31203501A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A2EE-2E4A-98E8-8EC2-42D66AA22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9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1BBC4-8849-F694-C28D-A05274D9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FA37A-D56B-F0F7-F7ED-9F563228B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EC0BB-2160-23A8-5152-4CC61998E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FB0B-C087-60DD-FFED-CAF415870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2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3BD0E-E731-F48A-67E0-5C437D74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36280-10C8-7243-A0D5-4A350D11F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49CD0-E814-8663-8286-05BD19A8B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FFAEA-6C6B-4955-D517-B901ABA3D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89F3A-F934-5D1D-6CD8-11DE0E7DF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0EE3C-F9A2-7CFB-854B-294F307F5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D7FE0-8EA2-1AB4-1196-A267AFBD5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40961-A909-115A-BEEE-B3F46F47C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46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7C354-7ABF-A2CC-86FF-9502A7018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C66BA-21D7-A2E2-614A-0DEC3F146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28ABF7-9730-B04C-5357-B543B0C40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 feel like the most value will be in identifying opportunities – what buildings might bring the most value to the streetscape if they were restored? What properties might be candidates for a little work goes a long way? Those two lists might inform the priorities.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2E28D-F2A9-87E9-2CBB-A6FC0F8C2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61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9D85-4D35-4AAC-B517-08E9B1011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4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D1BA-1360-15ED-087D-95742CD8A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5D622-AF65-6563-A105-2C6B6464B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6A01F-C317-F4C7-4B1F-92D54C2F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79BD-B6BD-4B35-A40F-0ACBF3B6C9E2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410B3-E1AC-D026-570B-C8E2C4262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078AE-5E1C-9D7C-94F8-81C3A168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341E-8C9D-2D30-09DB-5BE874FD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5D8D9-A9E8-22E9-CD5C-928189037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A3D80B-DFB7-7827-00F8-6F0CDB22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57520-BF15-40A0-8EA1-C051F1F64E41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08F70B-4387-D414-E333-5CA31BE6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27C82B-B361-632B-D35B-B2F9DDFC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5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AEE3BB-C7D5-E101-B013-F41DF67AF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CCA21-E0C0-7E1E-F9A5-610A46CE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23958A-A09F-D45A-81AF-DCD62C1A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E9DE3C3-084D-43E2-9D1E-DD810D42CE0E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CA1029-A31C-886A-EE65-789F7CC2B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D785A1-1418-4CA7-C4AF-29ACDF03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0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F5E-4E07-3DFB-562D-DD8C4974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2C7D1-E49E-16D2-1466-BD5FAE18F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F25C82-8031-E35A-F66C-C1E22420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6E712F-97DD-4C7A-BD50-3BA37B3A71A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D08A7D-AC5A-4416-BD22-ECCAA027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A59FFF-3F47-3B0F-0709-27C6A717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AAC3-7457-AE3F-82E8-C9A76A21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32796-96CB-44B2-A9AC-0696D3EB1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C545E8-B0F2-2CB7-80EB-377B90F0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C379886-C896-46EC-8E10-15DC541D4B5F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04EC73-E856-6693-EA86-2388030A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79A619-F402-A099-BB3C-F0D2012A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0F52B-9A41-3B29-F37A-026A9EC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5418-0F15-88B3-2FF5-3AD31744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2BD58-AC5C-0678-CB9E-663B1DBBC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456BCCA-2A66-2CDA-78A1-89E45B0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2894C6B-15E8-42F5-9DA3-42C2519DAF86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5504BD-6038-71FC-E3F3-82029806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C76B6D-8EC6-1ACD-0842-BA5B851D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1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3291-4203-E1CD-CDD3-CF8C6A43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02596-B343-7BF7-B6DA-F65B611E2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7E6B2-11B2-334C-F512-DEEEBAF63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C5731-31A2-805A-40F3-9801EBB77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2731C-8F97-BCF2-1551-62385A56D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526F121-DF86-A433-597E-3BF6A259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0F21568-E5C6-41D3-BA05-18F9B8FCAD30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30924A-A841-3C3F-511D-302218E9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954AC57-8BB4-30DB-B0A5-F0DC579B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8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CB87-86E0-2396-4498-8BE95DB2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B9BA5DC-8C17-9A6F-75ED-476004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4097B5F-0941-4F46-9623-715874A661D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08475B-9A59-B773-D902-DFF81AC5C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B12BD8-68A9-2FB6-B7EA-5D91EA54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9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BBB68E-CC54-5C87-687F-0021DF7AB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1A9D897-7F64-44CB-B596-84321EA59A75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BCF985-B420-000A-4570-6AEBAC2D0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542D9E-04D4-56B8-A0A1-E0D5AF5B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7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0068-4D44-733F-3AB7-FBE4C4EA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51B54-2E2A-F8B4-B666-57079A3A3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177DD-A1F2-5EA6-37B3-46649FE5A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949889-39A1-A977-43A3-C2B9F16A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11D0D72-05C8-4B85-A653-0F69FFEA67F6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AC1936-F1CA-D519-2602-10FD8234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05BAF1-A5F6-04E9-2A1A-80693C11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7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998C2-DECA-512B-1AD5-15ACCF36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BCC6C-22A1-00B8-A5F1-17C91A9CB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39208-9401-5391-C5FF-46EA3B819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C7F9DDD-A49F-58E3-9BE4-539C822D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5D3970D-E4C2-462F-BE77-D1CB8A46E357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949D529-FEE0-DD6A-3536-2B451C5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0951" y="6356350"/>
            <a:ext cx="5167223" cy="365125"/>
          </a:xfrm>
        </p:spPr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B49425A-16DC-3EF1-4069-C47C3E9E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03F34-3E6A-4314-B84D-C33D8F1C0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5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18913E-1B9A-CC97-EBD4-7DF909C3F8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E7B09B-7ED4-FDF6-271A-F39C7088F0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F579E-0D58-88E1-58A2-FE3F402B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053C7-F53F-BB5B-9400-9C0B2C248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8F6B9-86C4-05A3-EA68-5E3070011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fld id="{05B4121E-837B-42F1-86EA-3347A9884052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9576-247F-66F2-5CC7-FAF5A6D0A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0951" y="6356350"/>
            <a:ext cx="51672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300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F7B15-65BA-CC54-8633-CC6D3E354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fld id="{7D203F34-3E6A-4314-B84D-C33D8F1C0C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4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utura Bk BT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Futura Bk BT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Futura Bk BT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Futura Bk BT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Bk BT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Bk BT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F768-C238-CCE5-F8F2-821551402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560"/>
            <a:ext cx="12192000" cy="605853"/>
          </a:xfrm>
        </p:spPr>
        <p:txBody>
          <a:bodyPr>
            <a:noAutofit/>
          </a:bodyPr>
          <a:lstStyle/>
          <a:p>
            <a:r>
              <a:rPr lang="en-US" sz="3200" b="1" dirty="0"/>
              <a:t>Borough of Pottstown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92E9B-E389-0727-061C-3474C8F38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47424"/>
            <a:ext cx="9144000" cy="581311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September 18, 2025 – Public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C5D54-0AEE-7D31-E96C-4CC57C67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0D890-12A6-30E7-88A0-558FD37D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314603-64D1-8F6C-F1CC-11744C8DC420}"/>
              </a:ext>
            </a:extLst>
          </p:cNvPr>
          <p:cNvSpPr txBox="1"/>
          <p:nvPr/>
        </p:nvSpPr>
        <p:spPr>
          <a:xfrm>
            <a:off x="3584955" y="3650578"/>
            <a:ext cx="51008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Streetscape Design Guidelines</a:t>
            </a:r>
          </a:p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and Master Plan</a:t>
            </a:r>
          </a:p>
        </p:txBody>
      </p:sp>
      <p:pic>
        <p:nvPicPr>
          <p:cNvPr id="7" name="Picture 6" descr="A brochure of a city&#10;&#10;AI-generated content may be incorrect.">
            <a:extLst>
              <a:ext uri="{FF2B5EF4-FFF2-40B4-BE49-F238E27FC236}">
                <a16:creationId xmlns:a16="http://schemas.microsoft.com/office/drawing/2014/main" id="{6D895D66-0B36-B0C1-87F8-E17D89BA9A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7524" y="857601"/>
            <a:ext cx="8827770" cy="5026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49ECA-1E33-A756-DCF8-D86C502ACEBF}"/>
              </a:ext>
            </a:extLst>
          </p:cNvPr>
          <p:cNvSpPr txBox="1"/>
          <p:nvPr/>
        </p:nvSpPr>
        <p:spPr>
          <a:xfrm>
            <a:off x="4295775" y="810582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Eras Bold ITC" panose="020B0907030504020204" pitchFamily="34" charset="0"/>
              </a:rPr>
              <a:t>Streetscape Design Guidelines</a:t>
            </a:r>
          </a:p>
          <a:p>
            <a:pPr algn="ctr"/>
            <a:r>
              <a:rPr lang="en-US" b="1" dirty="0">
                <a:latin typeface="Eras Bold ITC" panose="020B0907030504020204" pitchFamily="34" charset="0"/>
              </a:rPr>
              <a:t>and Master Plan </a:t>
            </a:r>
          </a:p>
        </p:txBody>
      </p:sp>
    </p:spTree>
    <p:extLst>
      <p:ext uri="{BB962C8B-B14F-4D97-AF65-F5344CB8AC3E}">
        <p14:creationId xmlns:p14="http://schemas.microsoft.com/office/powerpoint/2010/main" val="153095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4337A-740E-6728-EEBF-44FBA7885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A87B8-C9A4-8A70-45DF-83592FA7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5CCD5-5042-E848-7029-E7F404DA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405417-EF0F-0924-2DC2-7F39AC3ED210}"/>
              </a:ext>
            </a:extLst>
          </p:cNvPr>
          <p:cNvSpPr txBox="1"/>
          <p:nvPr/>
        </p:nvSpPr>
        <p:spPr>
          <a:xfrm>
            <a:off x="272954" y="228174"/>
            <a:ext cx="1050877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</a:t>
            </a:r>
            <a:r>
              <a:rPr lang="en-US" sz="1200" b="1" dirty="0">
                <a:solidFill>
                  <a:srgbClr val="92D050"/>
                </a:solidFill>
                <a:latin typeface="Futura Bk BT" panose="020B0502020204020303" pitchFamily="34" charset="0"/>
              </a:rPr>
              <a:t> </a:t>
            </a: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Likely Improvements / Possible Approaches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Identify community gathering spaces: “mini plazas”, new parklets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DE7F2-0672-0393-8152-A40C14BD0F94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BB864CA7-98A7-52AF-6BA0-E290872A8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91" y="3211895"/>
            <a:ext cx="4804913" cy="291461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9CDD284-51C1-7DEC-B5D8-A7FE7430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821" y="1936334"/>
            <a:ext cx="4873833" cy="324922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4E91C66-59E5-8E33-6EB8-03B23896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8724" y="3429000"/>
            <a:ext cx="3596685" cy="269751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4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0DED-4D19-0720-A40D-0E31E6483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E7648-8995-6EFD-D90F-075490E8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EBAD9-4CB3-50E2-619F-E1906DDE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18B60-0FC8-814C-8DE3-D48CCD8F76FF}"/>
              </a:ext>
            </a:extLst>
          </p:cNvPr>
          <p:cNvSpPr txBox="1"/>
          <p:nvPr/>
        </p:nvSpPr>
        <p:spPr>
          <a:xfrm>
            <a:off x="272954" y="228174"/>
            <a:ext cx="1050877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</a:t>
            </a:r>
            <a:r>
              <a:rPr lang="en-US" sz="1200" b="1" dirty="0">
                <a:solidFill>
                  <a:srgbClr val="92D050"/>
                </a:solidFill>
                <a:latin typeface="Futura Bk BT" panose="020B0502020204020303" pitchFamily="34" charset="0"/>
              </a:rPr>
              <a:t> </a:t>
            </a: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Likely Improvements / Possible Approaches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Add street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B72309-36FF-EA97-CA61-275AA3F25F9D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37B7D3B-5E74-5126-946A-4BBFFA6B6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208" y="228174"/>
            <a:ext cx="5592792" cy="2942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FFEE88-2599-47F0-83BF-A673C54AB8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208" y="3170989"/>
            <a:ext cx="5592792" cy="29428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AF04539-6FF8-0E7E-D00B-1411DBED6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1886"/>
            <a:ext cx="6374921" cy="32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38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DD168-1240-C7D7-E280-6172BB434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46A59-089F-52D1-9161-A3CAA3DA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A6D35-A302-CD96-AE23-1CC724892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89865-3A63-5435-064B-35A2A96B8DA0}"/>
              </a:ext>
            </a:extLst>
          </p:cNvPr>
          <p:cNvSpPr txBox="1"/>
          <p:nvPr/>
        </p:nvSpPr>
        <p:spPr>
          <a:xfrm>
            <a:off x="272954" y="228174"/>
            <a:ext cx="1170051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</a:t>
            </a:r>
            <a:r>
              <a:rPr lang="en-US" sz="1200" b="1" dirty="0">
                <a:solidFill>
                  <a:srgbClr val="92D050"/>
                </a:solidFill>
                <a:latin typeface="Futura Bk BT" panose="020B0502020204020303" pitchFamily="34" charset="0"/>
              </a:rPr>
              <a:t> </a:t>
            </a: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Likely Improvements / Possible Approaches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Consider green median on High St. </a:t>
            </a:r>
            <a:b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(beautification, traffic calming, easier pedestrian x-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ing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, stormwater mgmt.)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744B37-873D-BB27-D163-9E6E6A52EAA1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68B8200-8BA2-65E1-3462-E01FFF767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9696" y="2268747"/>
            <a:ext cx="5914969" cy="394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4EBCC-03F3-E05B-0D37-C401050A10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35" y="2268747"/>
            <a:ext cx="5823413" cy="39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90F86-E34B-4ACC-A45E-0A0845695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66DB860-15A1-2D64-0632-5AD8C85A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85" y="3045995"/>
            <a:ext cx="3448118" cy="22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3D3EF85-A5DB-4C85-BA0E-6DAB814DF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397" y="1880558"/>
            <a:ext cx="3067415" cy="44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0D937-112B-C7AD-5B7F-21B0248A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1B8F1-24A2-F046-D843-A337D6E3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FBD0BC-6086-75A4-D312-295D035981C1}"/>
              </a:ext>
            </a:extLst>
          </p:cNvPr>
          <p:cNvSpPr txBox="1"/>
          <p:nvPr/>
        </p:nvSpPr>
        <p:spPr>
          <a:xfrm>
            <a:off x="272954" y="228174"/>
            <a:ext cx="1050877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Likely Improvements / Possible Approaches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Gateways to define downtown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1885BC-F375-C30A-EDD8-F3857C7557A0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Picture 13" descr="A sign on a bridge&#10;&#10;AI-generated content may be incorrect.">
            <a:extLst>
              <a:ext uri="{FF2B5EF4-FFF2-40B4-BE49-F238E27FC236}">
                <a16:creationId xmlns:a16="http://schemas.microsoft.com/office/drawing/2014/main" id="{F6D59BEC-4D66-13B7-1C56-05E4B6CF2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951" y="2597858"/>
            <a:ext cx="4781618" cy="31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7B03-47D9-2992-CF9D-3E29E4773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E52FC-8BCD-E642-03A1-FF911DCD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78581-A82B-3D1E-3688-8CD86C2E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1425FD-189C-BF7B-3B7B-D31D7F107585}"/>
              </a:ext>
            </a:extLst>
          </p:cNvPr>
          <p:cNvSpPr txBox="1"/>
          <p:nvPr/>
        </p:nvSpPr>
        <p:spPr>
          <a:xfrm>
            <a:off x="272954" y="228174"/>
            <a:ext cx="1050877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Likely Improvements / Possible Approaches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Street Art: Identify local artists, painted “cow” model?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Public Art/Murals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D7ABDC-A0FA-6018-45C7-257C2DB7031C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7" descr="A painted cow statue outside&#10;&#10;AI-generated content may be incorrect.">
            <a:extLst>
              <a:ext uri="{FF2B5EF4-FFF2-40B4-BE49-F238E27FC236}">
                <a16:creationId xmlns:a16="http://schemas.microsoft.com/office/drawing/2014/main" id="{7E943E53-BEE5-5DD2-3BB4-94FCA0F9A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91" y="2679003"/>
            <a:ext cx="4387892" cy="2927351"/>
          </a:xfrm>
          <a:prstGeom prst="rect">
            <a:avLst/>
          </a:prstGeom>
        </p:spPr>
      </p:pic>
      <p:pic>
        <p:nvPicPr>
          <p:cNvPr id="13" name="Picture 12" descr="A mural of flowers on a building&#10;&#10;AI-generated content may be incorrect.">
            <a:extLst>
              <a:ext uri="{FF2B5EF4-FFF2-40B4-BE49-F238E27FC236}">
                <a16:creationId xmlns:a16="http://schemas.microsoft.com/office/drawing/2014/main" id="{09B7088F-DA0E-C4F5-63A8-B4B8E05AB6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027" y="2042440"/>
            <a:ext cx="3000050" cy="4000067"/>
          </a:xfrm>
          <a:prstGeom prst="rect">
            <a:avLst/>
          </a:prstGeom>
        </p:spPr>
      </p:pic>
      <p:pic>
        <p:nvPicPr>
          <p:cNvPr id="17" name="Picture 16" descr="A painted box on a pole&#10;&#10;AI-generated content may be incorrect.">
            <a:extLst>
              <a:ext uri="{FF2B5EF4-FFF2-40B4-BE49-F238E27FC236}">
                <a16:creationId xmlns:a16="http://schemas.microsoft.com/office/drawing/2014/main" id="{5A19617A-3C60-F379-5DB2-13254ADF6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8421" y="2042439"/>
            <a:ext cx="3347890" cy="40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F8381-C859-9ADD-5C5F-E4A8B431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B6900-5CA9-1B01-89E5-73D2468F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87042-E517-7842-51D5-FECC3C17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E0142-24AE-26FB-2559-3FC579F79A20}"/>
              </a:ext>
            </a:extLst>
          </p:cNvPr>
          <p:cNvSpPr txBox="1"/>
          <p:nvPr/>
        </p:nvSpPr>
        <p:spPr>
          <a:xfrm>
            <a:off x="300250" y="535166"/>
            <a:ext cx="1153235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12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Building Façade Improvements – Recommendation 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Signage,  vacant storefront displays</a:t>
            </a:r>
          </a:p>
          <a:p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BA6605-03CF-CCC3-EE77-A8C358F467F9}"/>
              </a:ext>
            </a:extLst>
          </p:cNvPr>
          <p:cNvCxnSpPr>
            <a:cxnSpLocks/>
          </p:cNvCxnSpPr>
          <p:nvPr/>
        </p:nvCxnSpPr>
        <p:spPr>
          <a:xfrm>
            <a:off x="418669" y="1100643"/>
            <a:ext cx="352112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7" descr="A building with a sign on the front&#10;&#10;AI-generated content may be incorrect.">
            <a:extLst>
              <a:ext uri="{FF2B5EF4-FFF2-40B4-BE49-F238E27FC236}">
                <a16:creationId xmlns:a16="http://schemas.microsoft.com/office/drawing/2014/main" id="{945FE714-7D57-CE13-AF1E-7ACC19858C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582" y="2253006"/>
            <a:ext cx="5463927" cy="3996966"/>
          </a:xfrm>
          <a:prstGeom prst="rect">
            <a:avLst/>
          </a:prstGeom>
        </p:spPr>
      </p:pic>
      <p:pic>
        <p:nvPicPr>
          <p:cNvPr id="15" name="Picture 14" descr="A storefront with a window display&#10;&#10;AI-generated content may be incorrect.">
            <a:extLst>
              <a:ext uri="{FF2B5EF4-FFF2-40B4-BE49-F238E27FC236}">
                <a16:creationId xmlns:a16="http://schemas.microsoft.com/office/drawing/2014/main" id="{5E62F8FF-6120-F3B8-828D-ABA92939C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1318" y="2248587"/>
            <a:ext cx="4395909" cy="39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DE9F2-6F7F-4107-0146-5A94C9833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AA868-A86C-0834-85C9-A36DD8B0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14F3-3D84-E852-BA70-57756C6B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923B5-4717-E0E1-7980-3A6251070E39}"/>
              </a:ext>
            </a:extLst>
          </p:cNvPr>
          <p:cNvSpPr txBox="1"/>
          <p:nvPr/>
        </p:nvSpPr>
        <p:spPr>
          <a:xfrm>
            <a:off x="300250" y="535166"/>
            <a:ext cx="1153235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12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Building Façade Improvements – Recommendation 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Façade lighting</a:t>
            </a:r>
          </a:p>
          <a:p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945E50-B2EF-C28D-377D-81613423673F}"/>
              </a:ext>
            </a:extLst>
          </p:cNvPr>
          <p:cNvCxnSpPr>
            <a:cxnSpLocks/>
          </p:cNvCxnSpPr>
          <p:nvPr/>
        </p:nvCxnSpPr>
        <p:spPr>
          <a:xfrm>
            <a:off x="418669" y="1100643"/>
            <a:ext cx="352112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A building with lights on the front&#10;&#10;AI-generated content may be incorrect.">
            <a:extLst>
              <a:ext uri="{FF2B5EF4-FFF2-40B4-BE49-F238E27FC236}">
                <a16:creationId xmlns:a16="http://schemas.microsoft.com/office/drawing/2014/main" id="{017116E6-5B1C-5D9C-5A54-9E12C47F72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0" y="2528535"/>
            <a:ext cx="5991503" cy="3370220"/>
          </a:xfrm>
          <a:prstGeom prst="rect">
            <a:avLst/>
          </a:prstGeom>
        </p:spPr>
      </p:pic>
      <p:pic>
        <p:nvPicPr>
          <p:cNvPr id="13" name="Picture 12" descr="A building with lights on&#10;&#10;AI-generated content may be incorrect.">
            <a:extLst>
              <a:ext uri="{FF2B5EF4-FFF2-40B4-BE49-F238E27FC236}">
                <a16:creationId xmlns:a16="http://schemas.microsoft.com/office/drawing/2014/main" id="{80601275-62A5-FB1E-EC4D-75A702B81E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227" y="2387132"/>
            <a:ext cx="5576404" cy="36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2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0E677-3636-B590-1971-CD9940CE4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FB29C-7ABE-3A4B-5E08-BF5FA2E4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EAE00-82CB-C0F7-5D4D-7FE42E46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2BB31-5241-2C3F-35DE-95CA950D6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351" y="1013827"/>
            <a:ext cx="9010650" cy="5844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1B066-9101-687C-ABF1-59017B0298D0}"/>
              </a:ext>
            </a:extLst>
          </p:cNvPr>
          <p:cNvSpPr txBox="1"/>
          <p:nvPr/>
        </p:nvSpPr>
        <p:spPr>
          <a:xfrm>
            <a:off x="3181351" y="6277302"/>
            <a:ext cx="712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Market St. near 15th St. - Before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8814E-83B7-6626-4C56-FB908D4BE0AC}"/>
              </a:ext>
            </a:extLst>
          </p:cNvPr>
          <p:cNvSpPr txBox="1"/>
          <p:nvPr/>
        </p:nvSpPr>
        <p:spPr>
          <a:xfrm>
            <a:off x="349636" y="322622"/>
            <a:ext cx="8884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38B2D-7680-2769-2D56-12BE78BED865}"/>
              </a:ext>
            </a:extLst>
          </p:cNvPr>
          <p:cNvCxnSpPr>
            <a:cxnSpLocks/>
          </p:cNvCxnSpPr>
          <p:nvPr/>
        </p:nvCxnSpPr>
        <p:spPr>
          <a:xfrm>
            <a:off x="458405" y="894586"/>
            <a:ext cx="746927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8094D4-32B8-C2B0-92C3-DC31C20D7058}"/>
              </a:ext>
            </a:extLst>
          </p:cNvPr>
          <p:cNvSpPr txBox="1"/>
          <p:nvPr/>
        </p:nvSpPr>
        <p:spPr>
          <a:xfrm>
            <a:off x="349636" y="1603755"/>
            <a:ext cx="24539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Futura Bk BT" panose="020B0502020204020303" pitchFamily="34" charset="0"/>
              </a:rPr>
              <a:t>A minimum of 15 photo-simulations / renderings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96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A7BA5-4995-1FDA-7BA3-FAAD9B30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SIMONE  COLLINS  LANDSCAPE  ARCHITECTURE                 AND SEILER + DRURY ARCHITECTURE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49FB4-F760-B4CA-EE22-D9F4B91A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69A87-CDD4-F587-26CC-3CABC9BF9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521" y="1009401"/>
            <a:ext cx="9017479" cy="584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2CCF07-2D63-D7B8-044B-4F9E890E7770}"/>
              </a:ext>
            </a:extLst>
          </p:cNvPr>
          <p:cNvSpPr txBox="1"/>
          <p:nvPr/>
        </p:nvSpPr>
        <p:spPr>
          <a:xfrm>
            <a:off x="3174521" y="6277302"/>
            <a:ext cx="712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Market St. near 15th St. - After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B0391-B109-811A-465A-3ED58C5E917B}"/>
              </a:ext>
            </a:extLst>
          </p:cNvPr>
          <p:cNvSpPr txBox="1"/>
          <p:nvPr/>
        </p:nvSpPr>
        <p:spPr>
          <a:xfrm>
            <a:off x="342610" y="327246"/>
            <a:ext cx="8884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938397-4EB5-0073-37DF-6C956A3F33AF}"/>
              </a:ext>
            </a:extLst>
          </p:cNvPr>
          <p:cNvCxnSpPr>
            <a:cxnSpLocks/>
          </p:cNvCxnSpPr>
          <p:nvPr/>
        </p:nvCxnSpPr>
        <p:spPr>
          <a:xfrm>
            <a:off x="451379" y="899210"/>
            <a:ext cx="746767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07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966C0-4BF8-D52A-5158-B81A0187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806DF-48F8-5856-650F-653287B1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9B16-D35D-15FA-BF9B-C4DA9D34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AF6CB-D2FE-ED35-80C2-FB63C02A05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386" y="1350749"/>
            <a:ext cx="9149614" cy="5507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237A3-73D5-337C-71EE-CB331122647F}"/>
              </a:ext>
            </a:extLst>
          </p:cNvPr>
          <p:cNvSpPr txBox="1"/>
          <p:nvPr/>
        </p:nvSpPr>
        <p:spPr>
          <a:xfrm>
            <a:off x="7100650" y="6198255"/>
            <a:ext cx="766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Market St. at 21</a:t>
            </a:r>
            <a:r>
              <a:rPr lang="en-US" sz="2800" b="1" baseline="300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st</a:t>
            </a:r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 St. - Before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DF2FD-FD3C-6027-78D5-F5B091F1B3E9}"/>
              </a:ext>
            </a:extLst>
          </p:cNvPr>
          <p:cNvSpPr txBox="1"/>
          <p:nvPr/>
        </p:nvSpPr>
        <p:spPr>
          <a:xfrm>
            <a:off x="368489" y="464024"/>
            <a:ext cx="8884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A4F515-B260-478A-CEE0-0D69D7BE002E}"/>
              </a:ext>
            </a:extLst>
          </p:cNvPr>
          <p:cNvCxnSpPr>
            <a:cxnSpLocks/>
          </p:cNvCxnSpPr>
          <p:nvPr/>
        </p:nvCxnSpPr>
        <p:spPr>
          <a:xfrm>
            <a:off x="477258" y="1035988"/>
            <a:ext cx="74948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3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07165-1A1C-7D28-1820-A4EBA0EB1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78DC4-DD13-5596-36C4-FF7A3235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8BC36-80DD-AAC0-E475-238D97A5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 descr="A brochure of a city&#10;&#10;AI-generated content may be incorrect.">
            <a:extLst>
              <a:ext uri="{FF2B5EF4-FFF2-40B4-BE49-F238E27FC236}">
                <a16:creationId xmlns:a16="http://schemas.microsoft.com/office/drawing/2014/main" id="{284FFFDD-FBF1-20E2-EDD6-E43E23063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329" y="0"/>
            <a:ext cx="2739671" cy="3545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6EED0-2C0D-452B-A4DE-B6F98E501F2E}"/>
              </a:ext>
            </a:extLst>
          </p:cNvPr>
          <p:cNvSpPr txBox="1"/>
          <p:nvPr/>
        </p:nvSpPr>
        <p:spPr>
          <a:xfrm>
            <a:off x="570572" y="259891"/>
            <a:ext cx="8881757" cy="556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Pottstown Area Economic Development (PAED) is seeking to develop a comprehensive Streetscape </a:t>
            </a:r>
            <a:br>
              <a:rPr lang="en-US" sz="2800" kern="100" dirty="0">
                <a:solidFill>
                  <a:schemeClr val="bg1"/>
                </a:solidFill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 &amp; Design for Pottstown’s downtown.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800" kern="100" dirty="0">
              <a:solidFill>
                <a:schemeClr val="bg1"/>
              </a:solidFill>
              <a:effectLst/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improvements are intended to elevate the perception of the downtown commercial core, </a:t>
            </a:r>
            <a:br>
              <a:rPr lang="en-US" sz="2800" b="1" kern="1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West High Street, &amp; the Circle of Progress areas.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800" b="1" kern="100" dirty="0">
              <a:solidFill>
                <a:schemeClr val="bg1"/>
              </a:solidFill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dirty="0">
                <a:solidFill>
                  <a:srgbClr val="92D050"/>
                </a:solidFill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tasks are focused on PHYSICAL IMPROVEMENTS. </a:t>
            </a:r>
            <a:endParaRPr lang="en-US" sz="2800" b="1" kern="100" dirty="0">
              <a:solidFill>
                <a:srgbClr val="92D050"/>
              </a:solidFill>
              <a:effectLst/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800" b="1" u="sng" kern="1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latin typeface="Futura Bk BT" panose="020B0502020204020303" pitchFamily="34" charset="0"/>
              </a:rPr>
              <a:t>Façade and streetscape recommendations should be </a:t>
            </a:r>
            <a:r>
              <a:rPr lang="en-US" sz="2800" b="1" u="sng" dirty="0">
                <a:solidFill>
                  <a:srgbClr val="FFC000"/>
                </a:solidFill>
                <a:latin typeface="Futura Bk BT" panose="020B0502020204020303" pitchFamily="34" charset="0"/>
              </a:rPr>
              <a:t>realistic</a:t>
            </a:r>
            <a:r>
              <a:rPr lang="en-US" sz="2800" b="1" dirty="0">
                <a:solidFill>
                  <a:srgbClr val="FFC000"/>
                </a:solidFill>
                <a:latin typeface="Futura Bk BT" panose="020B0502020204020303" pitchFamily="34" charset="0"/>
              </a:rPr>
              <a:t> and </a:t>
            </a:r>
            <a:r>
              <a:rPr lang="en-US" sz="2800" b="1" u="sng" dirty="0">
                <a:solidFill>
                  <a:srgbClr val="FFC000"/>
                </a:solidFill>
                <a:latin typeface="Futura Bk BT" panose="020B0502020204020303" pitchFamily="34" charset="0"/>
              </a:rPr>
              <a:t>financially feasible.</a:t>
            </a:r>
            <a:endParaRPr lang="en-US" sz="3200" b="1" u="sng" kern="1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85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CEF20-681A-CB36-43DA-AE4CAC79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464F-D398-4E24-D7BE-55D29EE8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76145-0FAF-0DB2-849A-A6286782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3902D-4773-6D39-B6AB-1F24F3B9FF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350748"/>
            <a:ext cx="9144000" cy="5503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43906-396C-55C1-12DE-360204CBC0CB}"/>
              </a:ext>
            </a:extLst>
          </p:cNvPr>
          <p:cNvSpPr txBox="1"/>
          <p:nvPr/>
        </p:nvSpPr>
        <p:spPr>
          <a:xfrm>
            <a:off x="7100650" y="6198255"/>
            <a:ext cx="766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Market St. at 21</a:t>
            </a:r>
            <a:r>
              <a:rPr lang="en-US" sz="2800" b="1" baseline="300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st</a:t>
            </a:r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 St. - After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0C064-FA42-19D1-C621-DC2BC73F9404}"/>
              </a:ext>
            </a:extLst>
          </p:cNvPr>
          <p:cNvSpPr txBox="1"/>
          <p:nvPr/>
        </p:nvSpPr>
        <p:spPr>
          <a:xfrm>
            <a:off x="368489" y="464024"/>
            <a:ext cx="8884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55AB10-9EFB-3740-4674-318770A25C40}"/>
              </a:ext>
            </a:extLst>
          </p:cNvPr>
          <p:cNvCxnSpPr>
            <a:cxnSpLocks/>
          </p:cNvCxnSpPr>
          <p:nvPr/>
        </p:nvCxnSpPr>
        <p:spPr>
          <a:xfrm>
            <a:off x="477258" y="1035988"/>
            <a:ext cx="747713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96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D1440-2679-68D9-CA29-A12EA3C13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98868-CDF7-F9D9-E2F4-C056C5D8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FA774-6D77-19CE-343A-BB1B6213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8D03B-0C24-0975-2FAF-20A769E807E3}"/>
              </a:ext>
            </a:extLst>
          </p:cNvPr>
          <p:cNvSpPr txBox="1"/>
          <p:nvPr/>
        </p:nvSpPr>
        <p:spPr>
          <a:xfrm>
            <a:off x="368489" y="464024"/>
            <a:ext cx="8884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95E451-EAAC-D409-70D1-E55D3EA7A42D}"/>
              </a:ext>
            </a:extLst>
          </p:cNvPr>
          <p:cNvCxnSpPr>
            <a:cxnSpLocks/>
          </p:cNvCxnSpPr>
          <p:nvPr/>
        </p:nvCxnSpPr>
        <p:spPr>
          <a:xfrm>
            <a:off x="477258" y="1035988"/>
            <a:ext cx="748492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D0C3BE9-10FC-D0A2-1D47-4579353021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168400"/>
            <a:ext cx="8534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84F36-DD10-653E-0950-47DE2522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B2CEF-969C-A4AF-6FB9-02239491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178BC-F9CC-4725-F5BD-023B85F2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C8BBAB-6D23-9CE0-385D-A6F7D4139585}"/>
              </a:ext>
            </a:extLst>
          </p:cNvPr>
          <p:cNvSpPr txBox="1"/>
          <p:nvPr/>
        </p:nvSpPr>
        <p:spPr>
          <a:xfrm>
            <a:off x="368489" y="464024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E9FA58-1B11-9E77-E3BB-CD0D19F97DF9}"/>
              </a:ext>
            </a:extLst>
          </p:cNvPr>
          <p:cNvCxnSpPr>
            <a:cxnSpLocks/>
          </p:cNvCxnSpPr>
          <p:nvPr/>
        </p:nvCxnSpPr>
        <p:spPr>
          <a:xfrm>
            <a:off x="477258" y="1035988"/>
            <a:ext cx="745904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2284FD-E57C-4B76-B51B-55AC02579A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168400"/>
            <a:ext cx="8534399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86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52533-3065-69BA-7F2E-E59DFF701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78BF4-8044-5821-EDA7-3C672AF4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A79E7-318E-08E1-0C3C-7156E43C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AF16F-1872-B0BD-B054-BF13F5A536A4}"/>
              </a:ext>
            </a:extLst>
          </p:cNvPr>
          <p:cNvSpPr txBox="1"/>
          <p:nvPr/>
        </p:nvSpPr>
        <p:spPr>
          <a:xfrm>
            <a:off x="368489" y="464024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1F52B3-EEEE-901C-9E98-BF6E0B6A9530}"/>
              </a:ext>
            </a:extLst>
          </p:cNvPr>
          <p:cNvCxnSpPr>
            <a:cxnSpLocks/>
          </p:cNvCxnSpPr>
          <p:nvPr/>
        </p:nvCxnSpPr>
        <p:spPr>
          <a:xfrm>
            <a:off x="449549" y="1026753"/>
            <a:ext cx="748675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7A0971B-CB93-A639-EEDA-5779E99233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694" y="1165246"/>
            <a:ext cx="8553450" cy="570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3FFDD6-6278-A715-C762-7D77D8B0370D}"/>
              </a:ext>
            </a:extLst>
          </p:cNvPr>
          <p:cNvSpPr txBox="1"/>
          <p:nvPr/>
        </p:nvSpPr>
        <p:spPr>
          <a:xfrm>
            <a:off x="5218718" y="6277302"/>
            <a:ext cx="717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Johnson Imaging - Before</a:t>
            </a:r>
          </a:p>
        </p:txBody>
      </p:sp>
    </p:spTree>
    <p:extLst>
      <p:ext uri="{BB962C8B-B14F-4D97-AF65-F5344CB8AC3E}">
        <p14:creationId xmlns:p14="http://schemas.microsoft.com/office/powerpoint/2010/main" val="3997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428A-5C03-7A68-D2E9-22D26254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21BCB-207D-0142-135D-63C24033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4B5F-FD5B-D0D4-900D-648C5351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12F18-9804-6E53-E832-1CE1C02A7A35}"/>
              </a:ext>
            </a:extLst>
          </p:cNvPr>
          <p:cNvSpPr txBox="1"/>
          <p:nvPr/>
        </p:nvSpPr>
        <p:spPr>
          <a:xfrm>
            <a:off x="368489" y="464024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53CEB0-5301-96D6-7938-352F00A95770}"/>
              </a:ext>
            </a:extLst>
          </p:cNvPr>
          <p:cNvCxnSpPr>
            <a:cxnSpLocks/>
          </p:cNvCxnSpPr>
          <p:nvPr/>
        </p:nvCxnSpPr>
        <p:spPr>
          <a:xfrm>
            <a:off x="477258" y="1035988"/>
            <a:ext cx="745904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157AFA-BA07-F75E-64AF-8B7D681D46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074" y="1162050"/>
            <a:ext cx="8543925" cy="5695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1716B-D620-D987-2D27-9CDC3E15211C}"/>
              </a:ext>
            </a:extLst>
          </p:cNvPr>
          <p:cNvSpPr txBox="1"/>
          <p:nvPr/>
        </p:nvSpPr>
        <p:spPr>
          <a:xfrm>
            <a:off x="5218718" y="6277302"/>
            <a:ext cx="717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Johnson Imaging - After</a:t>
            </a:r>
          </a:p>
        </p:txBody>
      </p:sp>
    </p:spTree>
    <p:extLst>
      <p:ext uri="{BB962C8B-B14F-4D97-AF65-F5344CB8AC3E}">
        <p14:creationId xmlns:p14="http://schemas.microsoft.com/office/powerpoint/2010/main" val="4275312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72752-1885-A6AF-CDB6-853B15DE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632D1-8B28-E725-4C3E-58FF7799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F3F2C-544D-D7A7-0FC0-15C4DDB8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2C7A18-2D3D-6989-32CD-D979A2371EFF}"/>
              </a:ext>
            </a:extLst>
          </p:cNvPr>
          <p:cNvSpPr txBox="1"/>
          <p:nvPr/>
        </p:nvSpPr>
        <p:spPr>
          <a:xfrm>
            <a:off x="368489" y="464024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70D2BA-7C94-01E2-1A8D-5E19D6C63285}"/>
              </a:ext>
            </a:extLst>
          </p:cNvPr>
          <p:cNvCxnSpPr>
            <a:cxnSpLocks/>
          </p:cNvCxnSpPr>
          <p:nvPr/>
        </p:nvCxnSpPr>
        <p:spPr>
          <a:xfrm>
            <a:off x="467260" y="1034275"/>
            <a:ext cx="746657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03C641A-1E11-FC85-F35C-09DB0D5143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385" y="1162343"/>
            <a:ext cx="8516333" cy="5677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B2C2E-8E33-651C-ED8E-20A8C9F6A6AF}"/>
              </a:ext>
            </a:extLst>
          </p:cNvPr>
          <p:cNvSpPr txBox="1"/>
          <p:nvPr/>
        </p:nvSpPr>
        <p:spPr>
          <a:xfrm>
            <a:off x="7933832" y="6277302"/>
            <a:ext cx="766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2102 Market St. - Before</a:t>
            </a:r>
          </a:p>
        </p:txBody>
      </p:sp>
    </p:spTree>
    <p:extLst>
      <p:ext uri="{BB962C8B-B14F-4D97-AF65-F5344CB8AC3E}">
        <p14:creationId xmlns:p14="http://schemas.microsoft.com/office/powerpoint/2010/main" val="369111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5CD30-97B3-9CD3-4ECA-038CF1B2B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9B4D8-B1EE-F414-85F6-CC76E4D3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E92FB-CEFD-156D-43C3-53F89073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0C8A5-2842-F342-B942-B9A5D56BAE50}"/>
              </a:ext>
            </a:extLst>
          </p:cNvPr>
          <p:cNvSpPr txBox="1"/>
          <p:nvPr/>
        </p:nvSpPr>
        <p:spPr>
          <a:xfrm>
            <a:off x="368489" y="464024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Photo Simulations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365B8C-5C06-0545-B20F-CE32BEF13BC8}"/>
              </a:ext>
            </a:extLst>
          </p:cNvPr>
          <p:cNvCxnSpPr>
            <a:cxnSpLocks/>
          </p:cNvCxnSpPr>
          <p:nvPr/>
        </p:nvCxnSpPr>
        <p:spPr>
          <a:xfrm>
            <a:off x="448406" y="1024848"/>
            <a:ext cx="757700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77B212-65A9-1653-AC19-A1E4A124B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50" y="1155700"/>
            <a:ext cx="8553450" cy="570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A9619B-9E82-6C89-6A81-C74C04811CB3}"/>
              </a:ext>
            </a:extLst>
          </p:cNvPr>
          <p:cNvSpPr txBox="1"/>
          <p:nvPr/>
        </p:nvSpPr>
        <p:spPr>
          <a:xfrm>
            <a:off x="7933832" y="6277302"/>
            <a:ext cx="766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Bk BT" panose="020B0402020202020204" pitchFamily="34" charset="0"/>
              </a:rPr>
              <a:t>2102 Market St. - Before</a:t>
            </a:r>
          </a:p>
        </p:txBody>
      </p:sp>
    </p:spTree>
    <p:extLst>
      <p:ext uri="{BB962C8B-B14F-4D97-AF65-F5344CB8AC3E}">
        <p14:creationId xmlns:p14="http://schemas.microsoft.com/office/powerpoint/2010/main" val="2167310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1F64A-4C59-1D17-D05A-456F83C34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F3CA2-10B5-04B1-0FFB-B23758CD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EBBB8-D88A-77EF-1FC4-023280B4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62D95-178F-1540-3879-3B4C2B3ED7E3}"/>
              </a:ext>
            </a:extLst>
          </p:cNvPr>
          <p:cNvSpPr txBox="1"/>
          <p:nvPr/>
        </p:nvSpPr>
        <p:spPr>
          <a:xfrm>
            <a:off x="432657" y="426618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Before &amp; After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Norristown Barber Shop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B7F5C8-F1BB-D4CA-D4B5-9F9B747ECB6D}"/>
              </a:ext>
            </a:extLst>
          </p:cNvPr>
          <p:cNvCxnSpPr>
            <a:cxnSpLocks/>
          </p:cNvCxnSpPr>
          <p:nvPr/>
        </p:nvCxnSpPr>
        <p:spPr>
          <a:xfrm>
            <a:off x="573206" y="999044"/>
            <a:ext cx="651770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A building with a tree in the background&#10;&#10;AI-generated content may be incorrect.">
            <a:extLst>
              <a:ext uri="{FF2B5EF4-FFF2-40B4-BE49-F238E27FC236}">
                <a16:creationId xmlns:a16="http://schemas.microsoft.com/office/drawing/2014/main" id="{04D9476C-29F3-9639-C15B-B679628F1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583177" y="1617954"/>
            <a:ext cx="5836663" cy="2940421"/>
          </a:xfrm>
          <a:prstGeom prst="rect">
            <a:avLst/>
          </a:prstGeom>
        </p:spPr>
      </p:pic>
      <p:pic>
        <p:nvPicPr>
          <p:cNvPr id="9" name="Picture 8" descr="A building with a window and writing&#10;&#10;AI-generated content may be incorrect.">
            <a:extLst>
              <a:ext uri="{FF2B5EF4-FFF2-40B4-BE49-F238E27FC236}">
                <a16:creationId xmlns:a16="http://schemas.microsoft.com/office/drawing/2014/main" id="{5D7B6347-5F90-160C-3E92-F173AC4F1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1935" y="1400927"/>
            <a:ext cx="4043914" cy="5167224"/>
          </a:xfrm>
          <a:prstGeom prst="rect">
            <a:avLst/>
          </a:prstGeom>
        </p:spPr>
      </p:pic>
      <p:pic>
        <p:nvPicPr>
          <p:cNvPr id="11" name="Picture 10" descr="A close-up of a building&#10;&#10;AI-generated content may be incorrect.">
            <a:extLst>
              <a:ext uri="{FF2B5EF4-FFF2-40B4-BE49-F238E27FC236}">
                <a16:creationId xmlns:a16="http://schemas.microsoft.com/office/drawing/2014/main" id="{4BA659A3-83E1-F60F-2180-90292CC89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878" y="1962581"/>
            <a:ext cx="3164803" cy="40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3145-418F-C535-B35E-13655A0B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1B19E-D00D-7699-6B8D-F88BD693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C5E85-2E0C-E1A4-2492-3180909F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AEFCB-9590-4100-820D-84A014CFD1E7}"/>
              </a:ext>
            </a:extLst>
          </p:cNvPr>
          <p:cNvSpPr txBox="1"/>
          <p:nvPr/>
        </p:nvSpPr>
        <p:spPr>
          <a:xfrm>
            <a:off x="368489" y="464024"/>
            <a:ext cx="888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Communication | Before &amp; After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Laundromat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AA8031-C02D-1764-542D-73853830161A}"/>
              </a:ext>
            </a:extLst>
          </p:cNvPr>
          <p:cNvCxnSpPr>
            <a:cxnSpLocks/>
          </p:cNvCxnSpPr>
          <p:nvPr/>
        </p:nvCxnSpPr>
        <p:spPr>
          <a:xfrm>
            <a:off x="501679" y="1017516"/>
            <a:ext cx="652884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A house with a brick roof&#10;&#10;AI-generated content may be incorrect.">
            <a:extLst>
              <a:ext uri="{FF2B5EF4-FFF2-40B4-BE49-F238E27FC236}">
                <a16:creationId xmlns:a16="http://schemas.microsoft.com/office/drawing/2014/main" id="{3CDC51AD-0E75-F746-5B7B-BE4794CAC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107097" y="2164711"/>
            <a:ext cx="4130004" cy="3905798"/>
          </a:xfrm>
          <a:prstGeom prst="rect">
            <a:avLst/>
          </a:prstGeom>
        </p:spPr>
      </p:pic>
      <p:pic>
        <p:nvPicPr>
          <p:cNvPr id="11" name="Picture 10" descr="A building with a brick wall and a sidewalk&#10;&#10;AI-generated content may be incorrect.">
            <a:extLst>
              <a:ext uri="{FF2B5EF4-FFF2-40B4-BE49-F238E27FC236}">
                <a16:creationId xmlns:a16="http://schemas.microsoft.com/office/drawing/2014/main" id="{D1F71A3C-B993-7696-3797-6187305E19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696" y="2038183"/>
            <a:ext cx="5486104" cy="41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63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9ECDE-843F-EE8A-9BA9-A21A8A5A7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DE50-7587-F262-66C0-284B4D72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6E40E-5AF0-7FD6-9ADC-5DB8B78F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43216-1288-1254-B548-1C6E092B95C9}"/>
              </a:ext>
            </a:extLst>
          </p:cNvPr>
          <p:cNvSpPr txBox="1"/>
          <p:nvPr/>
        </p:nvSpPr>
        <p:spPr>
          <a:xfrm>
            <a:off x="480842" y="452594"/>
            <a:ext cx="8809462" cy="57291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Public, Stakeholder, &amp; Agency Coordination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Futura Bk BT" panose="020B0502020204020303" pitchFamily="34" charset="0"/>
              </a:rPr>
              <a:t>4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meetings with PAED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Futura Bk BT" panose="020B0502020204020303" pitchFamily="34" charset="0"/>
              </a:rPr>
              <a:t>2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meetings with Property and Business Owners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C000"/>
                </a:solidFill>
                <a:latin typeface="Futura Bk BT" panose="020B0502020204020303" pitchFamily="34" charset="0"/>
              </a:rPr>
              <a:t>2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public meetings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Futura Bk BT" panose="020B0502020204020303" pitchFamily="34" charset="0"/>
              </a:rPr>
              <a:t>(this is #1)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Futura Bk BT" panose="020B0502020204020303" pitchFamily="34" charset="0"/>
              </a:rPr>
              <a:t>1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meeting with Borough Staff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Futura Bk BT" panose="020B0502020204020303" pitchFamily="34" charset="0"/>
              </a:rPr>
              <a:t>1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meeting with PennDOT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Futura Bk BT" panose="020B0502020204020303" pitchFamily="34" charset="0"/>
              </a:rPr>
              <a:t>6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 key person / key agency interviews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72F485-448B-84A6-EB3B-847D12674DE7}"/>
              </a:ext>
            </a:extLst>
          </p:cNvPr>
          <p:cNvCxnSpPr>
            <a:cxnSpLocks/>
          </p:cNvCxnSpPr>
          <p:nvPr/>
        </p:nvCxnSpPr>
        <p:spPr>
          <a:xfrm>
            <a:off x="480842" y="1035989"/>
            <a:ext cx="3592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A group of people in a lecture hall&#10;&#10;AI-generated content may be incorrect.">
            <a:extLst>
              <a:ext uri="{FF2B5EF4-FFF2-40B4-BE49-F238E27FC236}">
                <a16:creationId xmlns:a16="http://schemas.microsoft.com/office/drawing/2014/main" id="{7D8F3DDB-BA47-6408-4C4D-6BF1A4F93A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245" y="0"/>
            <a:ext cx="4221755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3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42BE9-ECC3-EC48-9F92-D7622CD1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FD505-9AFB-0D17-0AEB-90E13EE7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F472-D9A6-0671-7468-7A19A695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AA9459-B42C-8DAD-E6B9-7F1ECAC77234}"/>
              </a:ext>
            </a:extLst>
          </p:cNvPr>
          <p:cNvSpPr txBox="1"/>
          <p:nvPr/>
        </p:nvSpPr>
        <p:spPr>
          <a:xfrm>
            <a:off x="414259" y="452628"/>
            <a:ext cx="88846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Schedule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F8C648-85D8-3912-30CD-CA97564CE8E4}"/>
              </a:ext>
            </a:extLst>
          </p:cNvPr>
          <p:cNvCxnSpPr>
            <a:cxnSpLocks/>
          </p:cNvCxnSpPr>
          <p:nvPr/>
        </p:nvCxnSpPr>
        <p:spPr>
          <a:xfrm>
            <a:off x="457389" y="993271"/>
            <a:ext cx="199024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04C1900-51E9-2CE4-BBCD-7A3B715A65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970" y="1237837"/>
            <a:ext cx="9831184" cy="496179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007B9BF-BBBA-990F-E297-C97DBB1F3E7D}"/>
              </a:ext>
            </a:extLst>
          </p:cNvPr>
          <p:cNvSpPr/>
          <p:nvPr/>
        </p:nvSpPr>
        <p:spPr>
          <a:xfrm>
            <a:off x="381973" y="3478430"/>
            <a:ext cx="978408" cy="44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45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E498A-9D90-0C55-AC5C-59B7C8FBE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F30F4-1B89-6CFF-2DD1-6DC50B21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CC39-0821-775F-677F-8EC19F75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FFB2F-F573-4B44-D74B-B98F9EC70F9C}"/>
              </a:ext>
            </a:extLst>
          </p:cNvPr>
          <p:cNvSpPr txBox="1"/>
          <p:nvPr/>
        </p:nvSpPr>
        <p:spPr>
          <a:xfrm>
            <a:off x="368489" y="464024"/>
            <a:ext cx="11342669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Coordination with Ongoing Borough Studies &amp; Initiatives:</a:t>
            </a:r>
          </a:p>
          <a:p>
            <a:endParaRPr lang="en-US" sz="12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Signage Ordinance Update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(Montgomery County Planning Commission)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Sidewalk / Street Trees Improvements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(Pottstown Borough)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PART Bus Shelter Replacements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(PART)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Lighting Initiatives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– “Light Up High Street” (Pottstown Borough)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Stormwater Management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(MS4 Credits) – porous paving in alleys </a:t>
            </a:r>
            <a:b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								(Pottstown Borough)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Train Station Area Plan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(DVRPC)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E16ED-8C7B-D822-8598-0523CABFC07E}"/>
              </a:ext>
            </a:extLst>
          </p:cNvPr>
          <p:cNvCxnSpPr>
            <a:cxnSpLocks/>
          </p:cNvCxnSpPr>
          <p:nvPr/>
        </p:nvCxnSpPr>
        <p:spPr>
          <a:xfrm>
            <a:off x="480842" y="1035989"/>
            <a:ext cx="3592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40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E2540-8B95-4218-A95A-AE6BA329B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24D0E-1598-00F5-D345-7F6439E60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CA5B1B-9CFD-94CD-5C48-A1530C915A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26725-2418-710D-F545-8DAAF7332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33897-C39E-967A-E05B-81E0218C6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59ABA-7EEE-F168-E2A1-28B48A2C4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B8FBAF-FB31-8868-35D4-08CD35667E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E2540-8B95-4218-A95A-AE6BA329B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E2540-8B95-4218-A95A-AE6BA329B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A003C-2621-FE0F-EE63-AE60BB884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B54BE-42B6-B92A-BADE-13DA74B81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A1A9D-BF09-3BD9-0DFA-7DB08D8B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BCE60B-4C1B-BB61-ECD3-111136ED28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F9C68-9CC6-994F-F22D-36398CEB4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D94409-9249-7D4E-BA39-96C125F99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50750-0F16-BFEE-2626-F1A00EDBD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F8D9-3540-EDDF-E214-608E0AE0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AD99E-E42E-8859-F69B-6739E2C5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B0808-F360-0D58-88A2-E3CE2E8676B2}"/>
              </a:ext>
            </a:extLst>
          </p:cNvPr>
          <p:cNvSpPr txBox="1"/>
          <p:nvPr/>
        </p:nvSpPr>
        <p:spPr>
          <a:xfrm>
            <a:off x="368489" y="319085"/>
            <a:ext cx="8961941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Thank you for your time this evening! 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endParaRPr lang="en-US" sz="2400" b="1" dirty="0">
              <a:solidFill>
                <a:srgbClr val="FFC000"/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Our team brings nearly </a:t>
            </a:r>
            <a:r>
              <a:rPr lang="en-US" sz="2400" b="1" u="sng" dirty="0">
                <a:solidFill>
                  <a:schemeClr val="bg1"/>
                </a:solidFill>
                <a:latin typeface="Futura Bk BT" panose="020B0502020204020303" pitchFamily="34" charset="0"/>
              </a:rPr>
              <a:t>3 decades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 of work experience in Pottstown married with “fresh eyes” to recommend some next steps in Pottstown’s continuing story of revitalization.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AFF57-D50D-9FB0-F55E-18158DFFFC7F}"/>
              </a:ext>
            </a:extLst>
          </p:cNvPr>
          <p:cNvSpPr txBox="1"/>
          <p:nvPr/>
        </p:nvSpPr>
        <p:spPr>
          <a:xfrm>
            <a:off x="0" y="5617686"/>
            <a:ext cx="1219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Futura Bk BT" panose="020B0502020204020303" pitchFamily="34" charset="0"/>
              </a:rPr>
              <a:t>This will be a partnership collaboration between our team and the community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C3336-44BC-7198-CDEC-FBFED883FF70}"/>
              </a:ext>
            </a:extLst>
          </p:cNvPr>
          <p:cNvSpPr txBox="1"/>
          <p:nvPr/>
        </p:nvSpPr>
        <p:spPr>
          <a:xfrm>
            <a:off x="269744" y="2317923"/>
            <a:ext cx="1079417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b="1" u="sng" dirty="0">
                <a:solidFill>
                  <a:schemeClr val="bg1"/>
                </a:solidFill>
                <a:latin typeface="Futura Bk BT" panose="020B0502020204020303" pitchFamily="34" charset="0"/>
              </a:rPr>
              <a:t>Project Team</a:t>
            </a:r>
          </a:p>
          <a:p>
            <a:pPr lvl="2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Peter Simone</a:t>
            </a:r>
            <a:r>
              <a:rPr lang="en-US" sz="2000" i="1" dirty="0">
                <a:solidFill>
                  <a:schemeClr val="bg1"/>
                </a:solidFill>
                <a:latin typeface="Futura Bk BT" panose="020B0502020204020303" pitchFamily="34" charset="0"/>
              </a:rPr>
              <a:t>, RLA, FASLA </a:t>
            </a:r>
          </a:p>
          <a:p>
            <a:pPr lvl="2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Doug Seiler</a:t>
            </a:r>
            <a:r>
              <a:rPr lang="en-US" sz="2000" i="1" dirty="0">
                <a:solidFill>
                  <a:schemeClr val="bg1"/>
                </a:solidFill>
                <a:latin typeface="Futura Bk BT" panose="020B0502020204020303" pitchFamily="34" charset="0"/>
              </a:rPr>
              <a:t>, AIA , LEED AP</a:t>
            </a:r>
          </a:p>
          <a:p>
            <a:pPr lvl="2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David Bender</a:t>
            </a:r>
            <a:r>
              <a:rPr lang="en-US" sz="2000" i="1" dirty="0">
                <a:solidFill>
                  <a:schemeClr val="bg1"/>
                </a:solidFill>
                <a:latin typeface="Futura Bk BT" panose="020B0502020204020303" pitchFamily="34" charset="0"/>
              </a:rPr>
              <a:t>, IDSA, Associate ASLA</a:t>
            </a:r>
          </a:p>
          <a:p>
            <a:pPr lvl="2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Audrey Gusick</a:t>
            </a:r>
            <a:r>
              <a:rPr lang="en-US" sz="2000" i="1" dirty="0">
                <a:solidFill>
                  <a:schemeClr val="bg1"/>
                </a:solidFill>
                <a:latin typeface="Futura Bk BT" panose="020B0502020204020303" pitchFamily="34" charset="0"/>
              </a:rPr>
              <a:t>, Architect + Preservationist</a:t>
            </a:r>
          </a:p>
          <a:p>
            <a:pPr lvl="2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Devon McLaughlin</a:t>
            </a:r>
            <a:r>
              <a:rPr lang="en-US" sz="2000" i="1" dirty="0">
                <a:solidFill>
                  <a:schemeClr val="bg1"/>
                </a:solidFill>
                <a:latin typeface="Futura Bk BT" panose="020B0502020204020303" pitchFamily="34" charset="0"/>
              </a:rPr>
              <a:t>, Landscape Architect </a:t>
            </a:r>
          </a:p>
          <a:p>
            <a:pPr lvl="1"/>
            <a:endParaRPr lang="en-US" sz="2000" b="1" u="sng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lvl="1"/>
            <a:r>
              <a:rPr lang="en-US" sz="2000" b="1" u="sng" dirty="0">
                <a:solidFill>
                  <a:schemeClr val="bg1"/>
                </a:solidFill>
                <a:latin typeface="Futura Bk BT" panose="020B0502020204020303" pitchFamily="34" charset="0"/>
              </a:rPr>
              <a:t>Guest Collaborator </a:t>
            </a:r>
          </a:p>
          <a:p>
            <a:pPr lvl="2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Bk BT" panose="020B0502020204020303" pitchFamily="34" charset="0"/>
              </a:rPr>
              <a:t>Andrew Svekla</a:t>
            </a:r>
            <a:r>
              <a:rPr lang="en-US" sz="2000" b="1" dirty="0">
                <a:solidFill>
                  <a:schemeClr val="bg1"/>
                </a:solidFill>
                <a:latin typeface="Futura Bk BT" panose="020B0502020204020303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Futura Bk BT" panose="020B0502020204020303" pitchFamily="34" charset="0"/>
              </a:rPr>
              <a:t>AICP – Delaware Valley Regional Planning Commission (DVRPC)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</p:txBody>
      </p:sp>
      <p:pic>
        <p:nvPicPr>
          <p:cNvPr id="7" name="Picture 6" descr="A brochure of a city&#10;&#10;AI-generated content may be incorrect.">
            <a:extLst>
              <a:ext uri="{FF2B5EF4-FFF2-40B4-BE49-F238E27FC236}">
                <a16:creationId xmlns:a16="http://schemas.microsoft.com/office/drawing/2014/main" id="{26103B27-DB44-0382-95DE-80428A889C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329" y="0"/>
            <a:ext cx="2739671" cy="35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5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E2540-8B95-4218-A95A-AE6BA329B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E2540-8B95-4218-A95A-AE6BA329B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4F904-E693-C0C1-03E9-84B5A477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0CC63B-F94D-FE52-E640-8E98D95E4E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96AFC-36B0-E864-554A-4A43EFDC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76614-C9C0-642D-EDCE-A2BD3FF1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8B069-A37E-5069-D026-546D14F0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43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F3170-999C-25F8-4085-04A21EEFD260}"/>
              </a:ext>
            </a:extLst>
          </p:cNvPr>
          <p:cNvSpPr txBox="1"/>
          <p:nvPr/>
        </p:nvSpPr>
        <p:spPr>
          <a:xfrm>
            <a:off x="48723" y="425116"/>
            <a:ext cx="11232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High St. (west of Rt. 100) 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1EAEB1-6A4B-E412-BA70-65B9D7DBC5AB}"/>
              </a:ext>
            </a:extLst>
          </p:cNvPr>
          <p:cNvCxnSpPr>
            <a:cxnSpLocks/>
          </p:cNvCxnSpPr>
          <p:nvPr/>
        </p:nvCxnSpPr>
        <p:spPr>
          <a:xfrm>
            <a:off x="148517" y="1047418"/>
            <a:ext cx="496694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Long shot of a road&#10;&#10;AI-generated content may be incorrect.">
            <a:extLst>
              <a:ext uri="{FF2B5EF4-FFF2-40B4-BE49-F238E27FC236}">
                <a16:creationId xmlns:a16="http://schemas.microsoft.com/office/drawing/2014/main" id="{91DFD27C-9F9A-4D05-15A4-06A445E828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1174422"/>
            <a:ext cx="2882967" cy="2162225"/>
          </a:xfrm>
          <a:prstGeom prst="rect">
            <a:avLst/>
          </a:prstGeom>
        </p:spPr>
      </p:pic>
      <p:pic>
        <p:nvPicPr>
          <p:cNvPr id="14" name="Picture 13" descr="A road with cars parked on the side&#10;&#10;AI-generated content may be incorrect.">
            <a:extLst>
              <a:ext uri="{FF2B5EF4-FFF2-40B4-BE49-F238E27FC236}">
                <a16:creationId xmlns:a16="http://schemas.microsoft.com/office/drawing/2014/main" id="{2689A312-6483-4E35-BC12-676FE81DC0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877" y="1187807"/>
            <a:ext cx="2865120" cy="2148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D7F1EE-93BF-50DC-9EBB-94C82065C054}"/>
              </a:ext>
            </a:extLst>
          </p:cNvPr>
          <p:cNvSpPr txBox="1"/>
          <p:nvPr/>
        </p:nvSpPr>
        <p:spPr>
          <a:xfrm>
            <a:off x="1423358" y="3429000"/>
            <a:ext cx="92979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Futura Bk BT" panose="020B0502020204020303" pitchFamily="34" charset="0"/>
              </a:rPr>
              <a:t>Opportunities &amp; challenges along West High Street </a:t>
            </a:r>
          </a:p>
          <a:p>
            <a:endParaRPr lang="en-US" sz="1200" b="1" dirty="0">
              <a:solidFill>
                <a:srgbClr val="FFC000"/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Bike Lanes in place – good start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Opportunities for Street Tree Plantings in right-of-way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Some lots have unlimited curb cuts – rectify for safety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Gateway signage on bridge?  / or other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Work with PennDOT District 6-0 to understand constraints </a:t>
            </a:r>
            <a:b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</a:b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(also for Downtown)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33CB7E-836F-EB5A-59FD-F9EF91DA85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6095999" y="1174422"/>
            <a:ext cx="3085707" cy="2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76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799E-5DE5-BC35-2E7A-56334565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712F-97DD-4C7A-BD50-3BA37B3A71A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4CAF-CAE8-0DED-18EC-EC97B73E7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9E4F2-DE3A-F454-0EF6-956D2ABC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44</a:t>
            </a:fld>
            <a:endParaRPr lang="en-US" dirty="0"/>
          </a:p>
        </p:txBody>
      </p:sp>
      <p:pic>
        <p:nvPicPr>
          <p:cNvPr id="8" name="Picture 7" descr="A building with tables and chairs outside&#10;&#10;AI-generated content may be incorrect.">
            <a:extLst>
              <a:ext uri="{FF2B5EF4-FFF2-40B4-BE49-F238E27FC236}">
                <a16:creationId xmlns:a16="http://schemas.microsoft.com/office/drawing/2014/main" id="{E48FDF56-2E66-0D63-306D-45BEE6BEBD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12378" y="174587"/>
            <a:ext cx="2433836" cy="2207853"/>
          </a:xfrm>
          <a:prstGeom prst="rect">
            <a:avLst/>
          </a:prstGeom>
        </p:spPr>
      </p:pic>
      <p:pic>
        <p:nvPicPr>
          <p:cNvPr id="10" name="Picture 9" descr="A road with grass and trees in the background&#10;&#10;AI-generated content may be incorrect.">
            <a:extLst>
              <a:ext uri="{FF2B5EF4-FFF2-40B4-BE49-F238E27FC236}">
                <a16:creationId xmlns:a16="http://schemas.microsoft.com/office/drawing/2014/main" id="{AC3CDF35-13B6-271A-3180-F308A4EE60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635" y="2844842"/>
            <a:ext cx="4449074" cy="2207853"/>
          </a:xfrm>
          <a:prstGeom prst="rect">
            <a:avLst/>
          </a:prstGeom>
        </p:spPr>
      </p:pic>
      <p:pic>
        <p:nvPicPr>
          <p:cNvPr id="12" name="Picture 11" descr="A road with trees and grass&#10;&#10;AI-generated content may be incorrect.">
            <a:extLst>
              <a:ext uri="{FF2B5EF4-FFF2-40B4-BE49-F238E27FC236}">
                <a16:creationId xmlns:a16="http://schemas.microsoft.com/office/drawing/2014/main" id="{589B54AB-BB51-76C6-52B2-4EB9F99961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3920" y="174587"/>
            <a:ext cx="4812757" cy="2207853"/>
          </a:xfrm>
          <a:prstGeom prst="rect">
            <a:avLst/>
          </a:prstGeom>
        </p:spPr>
      </p:pic>
      <p:pic>
        <p:nvPicPr>
          <p:cNvPr id="14" name="Picture 13" descr="A road with trees in the background&#10;&#10;AI-generated content may be incorrect.">
            <a:extLst>
              <a:ext uri="{FF2B5EF4-FFF2-40B4-BE49-F238E27FC236}">
                <a16:creationId xmlns:a16="http://schemas.microsoft.com/office/drawing/2014/main" id="{CD102B24-6120-29EF-C2F0-409AC52860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423" y="202389"/>
            <a:ext cx="4449074" cy="246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FE4A3B-481B-9493-F058-01628C32A03F}"/>
              </a:ext>
            </a:extLst>
          </p:cNvPr>
          <p:cNvSpPr txBox="1"/>
          <p:nvPr/>
        </p:nvSpPr>
        <p:spPr>
          <a:xfrm>
            <a:off x="4693920" y="2661235"/>
            <a:ext cx="71571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C000"/>
                </a:solidFill>
                <a:latin typeface="Futura Bk BT" panose="020B0502020204020303" pitchFamily="34" charset="0"/>
              </a:rPr>
              <a:t>Circle of Progress</a:t>
            </a:r>
          </a:p>
          <a:p>
            <a:r>
              <a:rPr lang="en-US" sz="2400" b="1" dirty="0">
                <a:solidFill>
                  <a:srgbClr val="FFC000"/>
                </a:solidFill>
                <a:latin typeface="Futura Bk BT" panose="020B0502020204020303" pitchFamily="34" charset="0"/>
              </a:rPr>
              <a:t>Opportunities &amp; Challenges</a:t>
            </a:r>
          </a:p>
          <a:p>
            <a:endParaRPr lang="en-US" sz="1200" b="1" dirty="0">
              <a:solidFill>
                <a:srgbClr val="FFC000"/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Good street trees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Met with property owners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Futura Bk BT" panose="020B0502020204020303" pitchFamily="34" charset="0"/>
              </a:rPr>
              <a:t>Entryway landscape enhancements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504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FBAB-8180-121D-82D2-35FE88C2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Brainstorming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FFF23-77B5-03AB-553D-BC9AE1EE0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19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2D050"/>
                </a:solidFill>
              </a:rPr>
              <a:t>Where are the opportunities in the project area?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2D050"/>
                </a:solidFill>
              </a:rPr>
              <a:t>What are the primary physical concerns to be addressed?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2D050"/>
                </a:solidFill>
              </a:rPr>
              <a:t>How best to position recommendations for funding?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2D050"/>
                </a:solidFill>
              </a:rPr>
              <a:t>What are the low hanging fruit to implement soon?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B76A-FAFD-8D03-66F9-3ABF1590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F54F8-CE48-FB28-7165-E534714CA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26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8D621-8292-113A-89AF-F54E0727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1851E-C91A-5766-404B-1F228C8A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F8AC-8DD3-6A7C-C721-48470DDD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46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06F51-E804-5E9C-89ED-B31339A49F41}"/>
              </a:ext>
            </a:extLst>
          </p:cNvPr>
          <p:cNvSpPr txBox="1"/>
          <p:nvPr/>
        </p:nvSpPr>
        <p:spPr>
          <a:xfrm>
            <a:off x="457389" y="452628"/>
            <a:ext cx="88846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Futura Bk BT" panose="020B0502020204020303" pitchFamily="34" charset="0"/>
              </a:rPr>
              <a:t>Schedule – Public Mtg #2 – December 10  </a:t>
            </a:r>
            <a:endParaRPr lang="en-US" sz="2400" b="1" dirty="0">
              <a:solidFill>
                <a:srgbClr val="FFC000"/>
              </a:solidFill>
              <a:latin typeface="Futura Bk BT" panose="020B0502020204020303" pitchFamily="34" charset="0"/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34E15-88BE-D995-F77D-90774C22F935}"/>
              </a:ext>
            </a:extLst>
          </p:cNvPr>
          <p:cNvCxnSpPr>
            <a:cxnSpLocks/>
          </p:cNvCxnSpPr>
          <p:nvPr/>
        </p:nvCxnSpPr>
        <p:spPr>
          <a:xfrm>
            <a:off x="569343" y="993271"/>
            <a:ext cx="834174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4EA1358-D8D2-9A3F-74AC-F8504E76B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970" y="1237837"/>
            <a:ext cx="9831184" cy="496179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538AD11-DF72-CAA8-694B-9B229BCF10C3}"/>
              </a:ext>
            </a:extLst>
          </p:cNvPr>
          <p:cNvSpPr/>
          <p:nvPr/>
        </p:nvSpPr>
        <p:spPr>
          <a:xfrm>
            <a:off x="338403" y="4617078"/>
            <a:ext cx="978408" cy="44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2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493C0-404F-16B4-A6AC-C9B54AE3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rgbClr val="92D050"/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5DB9-CC84-C3F1-9758-010427F4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5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A1C214-B4AF-7923-0DA0-12C1C9D12102}"/>
              </a:ext>
            </a:extLst>
          </p:cNvPr>
          <p:cNvSpPr txBox="1"/>
          <p:nvPr/>
        </p:nvSpPr>
        <p:spPr>
          <a:xfrm>
            <a:off x="1265219" y="3195850"/>
            <a:ext cx="773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Futura Bk BT" panose="020B0502020204020303" pitchFamily="34" charset="0"/>
              </a:rPr>
              <a:t>Pottstown has impressive, historic, streetscape “bones”</a:t>
            </a:r>
          </a:p>
        </p:txBody>
      </p:sp>
      <p:pic>
        <p:nvPicPr>
          <p:cNvPr id="3" name="Picture 2" descr="A black and white photo of cars parked in front of a building&#10;&#10;AI-generated content may be incorrect.">
            <a:extLst>
              <a:ext uri="{FF2B5EF4-FFF2-40B4-BE49-F238E27FC236}">
                <a16:creationId xmlns:a16="http://schemas.microsoft.com/office/drawing/2014/main" id="{90BC7E41-0A4C-BE93-AD78-87180AFEF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8" y="124593"/>
            <a:ext cx="3814708" cy="3038475"/>
          </a:xfrm>
          <a:prstGeom prst="rect">
            <a:avLst/>
          </a:prstGeom>
        </p:spPr>
      </p:pic>
      <p:pic>
        <p:nvPicPr>
          <p:cNvPr id="7" name="Picture 6" descr="A restaurant with cars parked outside&#10;&#10;AI-generated content may be incorrect.">
            <a:extLst>
              <a:ext uri="{FF2B5EF4-FFF2-40B4-BE49-F238E27FC236}">
                <a16:creationId xmlns:a16="http://schemas.microsoft.com/office/drawing/2014/main" id="{710FBCE5-EBA4-A024-0BA7-BE4D18324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629" y="136525"/>
            <a:ext cx="3173271" cy="2054693"/>
          </a:xfrm>
          <a:prstGeom prst="rect">
            <a:avLst/>
          </a:prstGeom>
        </p:spPr>
      </p:pic>
      <p:pic>
        <p:nvPicPr>
          <p:cNvPr id="9" name="Picture 8" descr="A street with buildings and trees&#10;&#10;AI-generated content may be incorrect.">
            <a:extLst>
              <a:ext uri="{FF2B5EF4-FFF2-40B4-BE49-F238E27FC236}">
                <a16:creationId xmlns:a16="http://schemas.microsoft.com/office/drawing/2014/main" id="{9C9FB45B-B399-744D-DF6E-82572FC988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68" y="432660"/>
            <a:ext cx="3814708" cy="2422340"/>
          </a:xfrm>
          <a:prstGeom prst="rect">
            <a:avLst/>
          </a:prstGeom>
        </p:spPr>
      </p:pic>
      <p:pic>
        <p:nvPicPr>
          <p:cNvPr id="11" name="Picture 10" descr="A street with buildings and trees&#10;&#10;AI-generated content may be incorrect.">
            <a:extLst>
              <a:ext uri="{FF2B5EF4-FFF2-40B4-BE49-F238E27FC236}">
                <a16:creationId xmlns:a16="http://schemas.microsoft.com/office/drawing/2014/main" id="{8FCC5F2F-4A25-E126-F3CC-DEB7CEAFB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72" y="3753291"/>
            <a:ext cx="3917630" cy="2507283"/>
          </a:xfrm>
          <a:prstGeom prst="rect">
            <a:avLst/>
          </a:prstGeom>
        </p:spPr>
      </p:pic>
      <p:pic>
        <p:nvPicPr>
          <p:cNvPr id="13" name="Picture 12" descr="A building with a tower and a car parked in front of it&#10;&#10;AI-generated content may be incorrect.">
            <a:extLst>
              <a:ext uri="{FF2B5EF4-FFF2-40B4-BE49-F238E27FC236}">
                <a16:creationId xmlns:a16="http://schemas.microsoft.com/office/drawing/2014/main" id="{DA83F8BF-3F3D-437B-F054-32FAF739C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816" y="2661801"/>
            <a:ext cx="2383481" cy="3644467"/>
          </a:xfrm>
          <a:prstGeom prst="rect">
            <a:avLst/>
          </a:prstGeom>
        </p:spPr>
      </p:pic>
      <p:pic>
        <p:nvPicPr>
          <p:cNvPr id="17" name="Picture 16" descr="Long shot of a street&#10;&#10;AI-generated content may be incorrect.">
            <a:extLst>
              <a:ext uri="{FF2B5EF4-FFF2-40B4-BE49-F238E27FC236}">
                <a16:creationId xmlns:a16="http://schemas.microsoft.com/office/drawing/2014/main" id="{4A53EA6B-700C-6C91-92BB-5CCC0405A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15" y="3859632"/>
            <a:ext cx="3485124" cy="21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40746D63-FC55-BBC8-A333-780EBCD48D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339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A0478-5342-3A1D-D4E5-16DF5ABEC37D}"/>
              </a:ext>
            </a:extLst>
          </p:cNvPr>
          <p:cNvSpPr/>
          <p:nvPr/>
        </p:nvSpPr>
        <p:spPr>
          <a:xfrm>
            <a:off x="0" y="1"/>
            <a:ext cx="5589917" cy="914400"/>
          </a:xfrm>
          <a:prstGeom prst="rect">
            <a:avLst/>
          </a:prstGeom>
          <a:solidFill>
            <a:schemeClr val="accent4">
              <a:lumMod val="5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7B632-B304-E9EC-6D6D-B67E2819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712F-97DD-4C7A-BD50-3BA37B3A71A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F2974-F059-40B7-29F1-9141F92B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01C7D-9599-A98D-C7A5-28537FF4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F4E11-F442-374D-2D79-D2A8D1ADAFDC}"/>
              </a:ext>
            </a:extLst>
          </p:cNvPr>
          <p:cNvSpPr txBox="1"/>
          <p:nvPr/>
        </p:nvSpPr>
        <p:spPr>
          <a:xfrm>
            <a:off x="157432" y="14931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Area | Downtown </a:t>
            </a:r>
          </a:p>
        </p:txBody>
      </p:sp>
    </p:spTree>
    <p:extLst>
      <p:ext uri="{BB962C8B-B14F-4D97-AF65-F5344CB8AC3E}">
        <p14:creationId xmlns:p14="http://schemas.microsoft.com/office/powerpoint/2010/main" val="42900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D2412-E196-3E63-CC06-ACDCB8102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069D1-5F05-8F33-D332-C23BC81D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712F-97DD-4C7A-BD50-3BA37B3A71A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2CFAB-8055-705B-0F9C-1159EC7E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AND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74ABF-86EE-CAB8-99F8-A7AFB038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10" descr="A map of a city&#10;&#10;AI-generated content may be incorrect.">
            <a:extLst>
              <a:ext uri="{FF2B5EF4-FFF2-40B4-BE49-F238E27FC236}">
                <a16:creationId xmlns:a16="http://schemas.microsoft.com/office/drawing/2014/main" id="{5116C12E-D605-1A6B-805A-0CCB4B813C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2666913"/>
            <a:ext cx="12192000" cy="3618246"/>
          </a:xfrm>
          <a:prstGeom prst="rect">
            <a:avLst/>
          </a:prstGeom>
        </p:spPr>
      </p:pic>
      <p:pic>
        <p:nvPicPr>
          <p:cNvPr id="9" name="Picture 8" descr="A map of a town&#10;&#10;AI-generated content may be incorrect.">
            <a:extLst>
              <a:ext uri="{FF2B5EF4-FFF2-40B4-BE49-F238E27FC236}">
                <a16:creationId xmlns:a16="http://schemas.microsoft.com/office/drawing/2014/main" id="{739066E4-25FB-D5B3-5808-74B141FEF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903" y="188254"/>
            <a:ext cx="3629025" cy="35240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17F87-15A0-21F1-1015-FA785BBD89B1}"/>
              </a:ext>
            </a:extLst>
          </p:cNvPr>
          <p:cNvSpPr txBox="1"/>
          <p:nvPr/>
        </p:nvSpPr>
        <p:spPr>
          <a:xfrm>
            <a:off x="157432" y="149315"/>
            <a:ext cx="7192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Area | West High St +</a:t>
            </a:r>
          </a:p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                      Circle of Progress </a:t>
            </a:r>
          </a:p>
        </p:txBody>
      </p:sp>
    </p:spTree>
    <p:extLst>
      <p:ext uri="{BB962C8B-B14F-4D97-AF65-F5344CB8AC3E}">
        <p14:creationId xmlns:p14="http://schemas.microsoft.com/office/powerpoint/2010/main" val="1817818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1A68-4D49-D3DE-7E52-E819D541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ABA73-306F-94E8-EB2E-6342CF713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799F-ECBA-0D9D-EA01-D64ED96E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DB9F1-6C3B-E1A8-9F5D-74C04696AE57}"/>
              </a:ext>
            </a:extLst>
          </p:cNvPr>
          <p:cNvSpPr txBox="1"/>
          <p:nvPr/>
        </p:nvSpPr>
        <p:spPr>
          <a:xfrm>
            <a:off x="272954" y="228174"/>
            <a:ext cx="10508777" cy="2806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</a:p>
          <a:p>
            <a:endParaRPr lang="en-US" sz="1200" b="1" dirty="0">
              <a:solidFill>
                <a:schemeClr val="accent4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Scope of work: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Document existing conditions / photo inventory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Recommendations for enhanced streetscape &amp; facades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Identify priorities &amp; projects applicable for grants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79E65F-D2DF-277A-3B43-092D73BAAE74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A street with buildings and cars&#10;&#10;AI-generated content may be incorrect.">
            <a:extLst>
              <a:ext uri="{FF2B5EF4-FFF2-40B4-BE49-F238E27FC236}">
                <a16:creationId xmlns:a16="http://schemas.microsoft.com/office/drawing/2014/main" id="{A427DA18-13F3-5E61-6832-8D6191CD0D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847" y="3174521"/>
            <a:ext cx="5413183" cy="3000686"/>
          </a:xfrm>
          <a:prstGeom prst="rect">
            <a:avLst/>
          </a:prstGeom>
        </p:spPr>
      </p:pic>
      <p:pic>
        <p:nvPicPr>
          <p:cNvPr id="9" name="Picture 8" descr="A street with trees and a building&#10;&#10;AI-generated content may be incorrect.">
            <a:extLst>
              <a:ext uri="{FF2B5EF4-FFF2-40B4-BE49-F238E27FC236}">
                <a16:creationId xmlns:a16="http://schemas.microsoft.com/office/drawing/2014/main" id="{514D8DA0-CB2F-97F7-0E49-2F8873CE7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5767" y="3174521"/>
            <a:ext cx="4256491" cy="30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7D5A5-E511-0642-C753-9F35FB51F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F9AB-9210-5207-8432-88ECBCEB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SIMONE  COLLINS  LANDSCAPE  ARCHITECTURE                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/>
              <a:t> SEILER + DRURY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2D2F8-0E3D-D003-6C24-44EE3AAD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03F34-3E6A-4314-B84D-C33D8F1C0CD7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59C22-1FC5-152B-BFF3-CCBF8425E423}"/>
              </a:ext>
            </a:extLst>
          </p:cNvPr>
          <p:cNvSpPr txBox="1"/>
          <p:nvPr/>
        </p:nvSpPr>
        <p:spPr>
          <a:xfrm>
            <a:off x="272954" y="228174"/>
            <a:ext cx="1050877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Futura Bk BT" panose="020B0502020204020303" pitchFamily="34" charset="0"/>
              </a:rPr>
              <a:t>Project Approach </a:t>
            </a:r>
            <a:endParaRPr lang="en-US" sz="1200" b="1" dirty="0">
              <a:solidFill>
                <a:srgbClr val="92D050"/>
              </a:solidFill>
              <a:latin typeface="Futura Bk BT" panose="020B0502020204020303" pitchFamily="34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Bk BT" panose="020B0502020204020303" pitchFamily="34" charset="0"/>
              </a:rPr>
              <a:t>Likely Improvements / Possible Approaches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Futura Bk BT" panose="020B05020202040203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utura Bk BT" panose="020B0502020204020303" pitchFamily="34" charset="0"/>
              </a:rPr>
              <a:t>Explore areas to expand outdoor dining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C21EE4-0DFA-B256-9AF8-820F2179D8A2}"/>
              </a:ext>
            </a:extLst>
          </p:cNvPr>
          <p:cNvCxnSpPr>
            <a:cxnSpLocks/>
          </p:cNvCxnSpPr>
          <p:nvPr/>
        </p:nvCxnSpPr>
        <p:spPr>
          <a:xfrm>
            <a:off x="383790" y="803563"/>
            <a:ext cx="35601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People sitting at tables outside with umbrellas and plants&#10;&#10;AI-generated content may be incorrect.">
            <a:extLst>
              <a:ext uri="{FF2B5EF4-FFF2-40B4-BE49-F238E27FC236}">
                <a16:creationId xmlns:a16="http://schemas.microsoft.com/office/drawing/2014/main" id="{5AEAD04F-451F-B5B0-974C-1DCBFE8CD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43" y="1970204"/>
            <a:ext cx="4207606" cy="4207606"/>
          </a:xfrm>
          <a:prstGeom prst="rect">
            <a:avLst/>
          </a:prstGeom>
        </p:spPr>
      </p:pic>
      <p:pic>
        <p:nvPicPr>
          <p:cNvPr id="9" name="Picture 8" descr="A sun shining through the sun&#10;&#10;AI-generated content may be incorrect.">
            <a:extLst>
              <a:ext uri="{FF2B5EF4-FFF2-40B4-BE49-F238E27FC236}">
                <a16:creationId xmlns:a16="http://schemas.microsoft.com/office/drawing/2014/main" id="{5FE2B755-06AA-D934-B1F9-DCEE05061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246" y="2148735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9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1435</Words>
  <Application>Microsoft Office PowerPoint</Application>
  <PresentationFormat>Widescreen</PresentationFormat>
  <Paragraphs>253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Aptos</vt:lpstr>
      <vt:lpstr>Arial</vt:lpstr>
      <vt:lpstr>AvantGarde Bk BT</vt:lpstr>
      <vt:lpstr>Calibri</vt:lpstr>
      <vt:lpstr>Eras Bold ITC</vt:lpstr>
      <vt:lpstr>Futura Bk BT</vt:lpstr>
      <vt:lpstr>Office Theme</vt:lpstr>
      <vt:lpstr>Borough of Pottstown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Brainstorming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Bender</dc:creator>
  <cp:lastModifiedBy>Danette Wilson</cp:lastModifiedBy>
  <cp:revision>190</cp:revision>
  <dcterms:created xsi:type="dcterms:W3CDTF">2025-06-18T17:24:16Z</dcterms:created>
  <dcterms:modified xsi:type="dcterms:W3CDTF">2025-09-23T19:20:59Z</dcterms:modified>
</cp:coreProperties>
</file>